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66" r:id="rId5"/>
    <p:sldId id="268" r:id="rId6"/>
    <p:sldId id="259" r:id="rId7"/>
    <p:sldId id="270" r:id="rId8"/>
    <p:sldId id="271" r:id="rId9"/>
    <p:sldId id="269" r:id="rId10"/>
    <p:sldId id="260" r:id="rId11"/>
    <p:sldId id="261" r:id="rId12"/>
    <p:sldId id="275" r:id="rId13"/>
    <p:sldId id="276" r:id="rId14"/>
    <p:sldId id="277" r:id="rId15"/>
    <p:sldId id="278" r:id="rId16"/>
    <p:sldId id="272" r:id="rId17"/>
    <p:sldId id="264" r:id="rId18"/>
    <p:sldId id="265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>
        <p:scale>
          <a:sx n="50" d="100"/>
          <a:sy n="50" d="100"/>
        </p:scale>
        <p:origin x="-1752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50282-96F7-490D-877D-B87B8D399B06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6990-C22D-4134-A843-F582D3502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2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0D34-163E-4916-8175-EA255B2F60F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61CBB9-A368-47F4-9992-0BE0A1019F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0D34-163E-4916-8175-EA255B2F60F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CBB9-A368-47F4-9992-0BE0A1019F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E61CBB9-A368-47F4-9992-0BE0A1019F0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0D34-163E-4916-8175-EA255B2F60F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0D34-163E-4916-8175-EA255B2F60F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E61CBB9-A368-47F4-9992-0BE0A1019F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0D34-163E-4916-8175-EA255B2F60F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61CBB9-A368-47F4-9992-0BE0A1019F0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0C00D34-163E-4916-8175-EA255B2F60F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CBB9-A368-47F4-9992-0BE0A1019F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0D34-163E-4916-8175-EA255B2F60F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E61CBB9-A368-47F4-9992-0BE0A1019F0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0D34-163E-4916-8175-EA255B2F60F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E61CBB9-A368-47F4-9992-0BE0A1019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0D34-163E-4916-8175-EA255B2F60F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61CBB9-A368-47F4-9992-0BE0A1019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61CBB9-A368-47F4-9992-0BE0A1019F0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0D34-163E-4916-8175-EA255B2F60F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E61CBB9-A368-47F4-9992-0BE0A1019F0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0C00D34-163E-4916-8175-EA255B2F60F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0C00D34-163E-4916-8175-EA255B2F60F5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61CBB9-A368-47F4-9992-0BE0A1019F0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2484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Arizona State University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- Emily McBryan -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772400" cy="1470025"/>
          </a:xfrm>
        </p:spPr>
        <p:txBody>
          <a:bodyPr/>
          <a:lstStyle/>
          <a:p>
            <a:r>
              <a:rPr lang="en-US" dirty="0" smtClean="0"/>
              <a:t>NASA Space Grant Robotics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Space Grant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6793"/>
            <a:ext cx="3755477" cy="2816608"/>
          </a:xfrm>
        </p:spPr>
      </p:pic>
      <p:pic>
        <p:nvPicPr>
          <p:cNvPr id="6146" name="Picture 2" descr="C:\Users\Emily\Pictures\Pictures!\NASGR 2011_2012\013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933" r="18837" b="39177"/>
          <a:stretch/>
        </p:blipFill>
        <p:spPr bwMode="auto">
          <a:xfrm>
            <a:off x="290245" y="4620818"/>
            <a:ext cx="110163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mily\Pictures\Pictures!\NASGR 2011_2012\0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7" r="33470" b="67890"/>
          <a:stretch/>
        </p:blipFill>
        <p:spPr bwMode="auto">
          <a:xfrm>
            <a:off x="3124200" y="4620818"/>
            <a:ext cx="134992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mily\Pictures\Pictures!\NASGR 2011_2012\056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8" t="34321" r="35764" b="23032"/>
          <a:stretch/>
        </p:blipFill>
        <p:spPr bwMode="auto">
          <a:xfrm>
            <a:off x="5943600" y="4620818"/>
            <a:ext cx="143469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1"/>
            <a:ext cx="3657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For 2012 the team has expanded to deeper depth by taking on the challenge of autonomy and more advanced robotics!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1882" y="4620818"/>
            <a:ext cx="1427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Jonathon Houda: Lead Mechanical Engineer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26523" y="4620818"/>
            <a:ext cx="1427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Przeslica</a:t>
            </a:r>
            <a:r>
              <a:rPr lang="en-US" dirty="0" smtClean="0"/>
              <a:t>: Lead Electrical Engineer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35482" y="4735028"/>
            <a:ext cx="1732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 Prather: Lead Programming Engineer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5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Challenges!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NURC – Rescue captured people from an alien vessel  </a:t>
            </a:r>
          </a:p>
          <a:p>
            <a:r>
              <a:rPr lang="en-US" sz="2400" dirty="0" smtClean="0"/>
              <a:t>MATE – Survey a sunken WWII vessel</a:t>
            </a:r>
          </a:p>
          <a:p>
            <a:r>
              <a:rPr lang="en-US" sz="2400" dirty="0" smtClean="0"/>
              <a:t>AUVSI – Autonomous mission to take down Julius Caesar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791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NURC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7048"/>
            <a:ext cx="8500872" cy="50261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Rescue mission to a sunken UFO!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“Imagination is more important than knowledge.”</a:t>
            </a:r>
            <a:endParaRPr lang="en-US" i="1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20000" r="29063" b="43250"/>
          <a:stretch/>
        </p:blipFill>
        <p:spPr bwMode="auto">
          <a:xfrm>
            <a:off x="304800" y="2438400"/>
            <a:ext cx="37719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2" t="70750" r="32890" b="5000"/>
          <a:stretch/>
        </p:blipFill>
        <p:spPr bwMode="auto">
          <a:xfrm>
            <a:off x="4608455" y="2438400"/>
            <a:ext cx="423074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17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2057400" cy="48176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Survey a sunken WWII vessel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Remove the oil to protect the environment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8000" r="12969" b="6249"/>
          <a:stretch/>
        </p:blipFill>
        <p:spPr bwMode="auto">
          <a:xfrm>
            <a:off x="2057400" y="1371600"/>
            <a:ext cx="6858000" cy="4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561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AUVSI 2012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16750" r="11249" b="18500"/>
          <a:stretch/>
        </p:blipFill>
        <p:spPr bwMode="auto">
          <a:xfrm>
            <a:off x="304800" y="1676400"/>
            <a:ext cx="8544109" cy="436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84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 Tasks: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3202" y="1984248"/>
            <a:ext cx="4174998" cy="4645152"/>
          </a:xfrm>
        </p:spPr>
        <p:txBody>
          <a:bodyPr/>
          <a:lstStyle/>
          <a:p>
            <a:r>
              <a:rPr lang="en-US" dirty="0" smtClean="0"/>
              <a:t>Line Following</a:t>
            </a:r>
          </a:p>
          <a:p>
            <a:r>
              <a:rPr lang="en-US" dirty="0" smtClean="0"/>
              <a:t>Sound Recognition</a:t>
            </a:r>
          </a:p>
          <a:p>
            <a:r>
              <a:rPr lang="en-US" dirty="0" smtClean="0"/>
              <a:t>Image Recognition</a:t>
            </a:r>
          </a:p>
          <a:p>
            <a:pPr lvl="1"/>
            <a:r>
              <a:rPr lang="en-US" dirty="0"/>
              <a:t>Shape</a:t>
            </a:r>
          </a:p>
          <a:p>
            <a:pPr lvl="1"/>
            <a:r>
              <a:rPr lang="en-US" dirty="0"/>
              <a:t>Color</a:t>
            </a:r>
          </a:p>
          <a:p>
            <a:r>
              <a:rPr lang="en-US" dirty="0" smtClean="0"/>
              <a:t>Target and shoot a torpedo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4" t="15249" r="31875" b="50751"/>
          <a:stretch/>
        </p:blipFill>
        <p:spPr bwMode="auto">
          <a:xfrm>
            <a:off x="4476750" y="1676400"/>
            <a:ext cx="43624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8" t="69250" r="33437" b="18750"/>
          <a:stretch/>
        </p:blipFill>
        <p:spPr bwMode="auto">
          <a:xfrm>
            <a:off x="4552950" y="4800600"/>
            <a:ext cx="4286250" cy="109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0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 Peak of 2012 Robot!</a:t>
            </a:r>
            <a:endParaRPr lang="en-US" dirty="0"/>
          </a:p>
        </p:txBody>
      </p:sp>
      <p:pic>
        <p:nvPicPr>
          <p:cNvPr id="3075" name="Picture 3" descr="C:\Users\Emily\Pictures\rov4.Alpha Output.Final Color Output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4" t="22326" r="25833" b="21070"/>
          <a:stretch/>
        </p:blipFill>
        <p:spPr bwMode="auto">
          <a:xfrm>
            <a:off x="1442723" y="1676400"/>
            <a:ext cx="632967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65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 and Space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Look how much we’ve grown and learned!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28900"/>
            <a:ext cx="2857500" cy="1905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86200" y="3276600"/>
            <a:ext cx="127635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5114416"/>
            <a:ext cx="7266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Without NASA Space Grant’s constant support and this team would not exist and the lessons learned and the friendships made would never have happened. Thank you Space grant!</a:t>
            </a:r>
            <a:endParaRPr lang="en-US" sz="2000" dirty="0"/>
          </a:p>
        </p:txBody>
      </p:sp>
      <p:pic>
        <p:nvPicPr>
          <p:cNvPr id="2050" name="Picture 2" descr="C:\Users\Emily\Pictures\rov4.Alpha Output.Final Color Output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4" t="19811" r="25833" b="19182"/>
          <a:stretch/>
        </p:blipFill>
        <p:spPr bwMode="auto">
          <a:xfrm>
            <a:off x="5403770" y="2505075"/>
            <a:ext cx="305443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10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our lives have been changed due to the Space Grant and due to robotics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4044798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our lives have been changed due to the Space Grant and due to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56388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“Bringing together a talented group of students to work not only as a team, but as friends.” —Mike Veto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“Seeing designs come to life.” —Alex Kafka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“Learning how to use industry equipment.” — Nick Piacentine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“Providing a single opportunity to hone skills not emphasized in my major.” </a:t>
            </a:r>
            <a:r>
              <a:rPr lang="en-US" dirty="0" smtClean="0"/>
              <a:t> —</a:t>
            </a:r>
            <a:r>
              <a:rPr lang="en-US" dirty="0"/>
              <a:t>Katherine Forsberg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“Working on a hands on engineering project with a real-world goal.”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—Robert Wagner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“Seeing students my own age applying advanced engineering ideas to overcome challenges.” —Emily McBryan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8" t="3889" r="16875"/>
          <a:stretch/>
        </p:blipFill>
        <p:spPr>
          <a:xfrm>
            <a:off x="6934200" y="4038600"/>
            <a:ext cx="1981200" cy="2636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676400"/>
            <a:ext cx="16764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4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students with hands on </a:t>
            </a:r>
            <a:r>
              <a:rPr lang="en-US" b="1" dirty="0" smtClean="0"/>
              <a:t>experience</a:t>
            </a:r>
            <a:r>
              <a:rPr lang="en-US" dirty="0" smtClean="0"/>
              <a:t> to take what we’ve learned in the class room to real world applications</a:t>
            </a:r>
          </a:p>
          <a:p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b="1" dirty="0" smtClean="0"/>
              <a:t>opportunities </a:t>
            </a:r>
            <a:r>
              <a:rPr lang="en-US" dirty="0" smtClean="0"/>
              <a:t>for student members for getting internships and jobs</a:t>
            </a:r>
          </a:p>
          <a:p>
            <a:endParaRPr lang="en-US" dirty="0" smtClean="0"/>
          </a:p>
          <a:p>
            <a:r>
              <a:rPr lang="en-US" b="1" dirty="0" smtClean="0"/>
              <a:t>Outreach</a:t>
            </a:r>
            <a:r>
              <a:rPr lang="en-US" dirty="0" smtClean="0"/>
              <a:t> to make science and technology a larger part of our society</a:t>
            </a:r>
          </a:p>
        </p:txBody>
      </p:sp>
    </p:spTree>
    <p:extLst>
      <p:ext uri="{BB962C8B-B14F-4D97-AF65-F5344CB8AC3E}">
        <p14:creationId xmlns:p14="http://schemas.microsoft.com/office/powerpoint/2010/main" val="1669845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86800" cy="50292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Purposely combining electricity and H20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80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4326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Achieving Goals: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team is an active club on campus that anyone can join and participate. </a:t>
            </a:r>
          </a:p>
          <a:p>
            <a:endParaRPr lang="en-US" dirty="0"/>
          </a:p>
          <a:p>
            <a:r>
              <a:rPr lang="en-US" dirty="0" smtClean="0"/>
              <a:t>We build and control underwater robots to compete at national and international competitions. </a:t>
            </a:r>
          </a:p>
          <a:p>
            <a:pPr lvl="1"/>
            <a:r>
              <a:rPr lang="en-US" sz="2000" b="1" dirty="0" smtClean="0"/>
              <a:t>NURC</a:t>
            </a:r>
            <a:r>
              <a:rPr lang="en-US" sz="2000" dirty="0" smtClean="0"/>
              <a:t> (National Underwater Robotics Challenge)</a:t>
            </a:r>
          </a:p>
          <a:p>
            <a:pPr lvl="1"/>
            <a:r>
              <a:rPr lang="en-US" sz="2000" b="1" dirty="0" smtClean="0"/>
              <a:t>MATE </a:t>
            </a:r>
            <a:r>
              <a:rPr lang="en-US" sz="2000" dirty="0" smtClean="0"/>
              <a:t>(Marine Advance Technology Education)</a:t>
            </a:r>
          </a:p>
          <a:p>
            <a:pPr lvl="1"/>
            <a:r>
              <a:rPr lang="en-US" sz="2000" b="1" dirty="0" smtClean="0"/>
              <a:t>AUVSI</a:t>
            </a:r>
            <a:r>
              <a:rPr lang="en-US" sz="2000" dirty="0" smtClean="0"/>
              <a:t> (Association for Unmanned Vehicle Systems International)</a:t>
            </a:r>
          </a:p>
        </p:txBody>
      </p:sp>
      <p:pic>
        <p:nvPicPr>
          <p:cNvPr id="1026" name="Picture 2" descr="http://arizonapromotersofappliedscienceineducationaz.web.officelive.com/images/apasefla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86350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rinetech.org/rov_competition/images/logo_V_med_cropp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5070338"/>
            <a:ext cx="1200150" cy="11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ronolab.etsmtl.ca/dronomedia/images/logos/competitions/auvsi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57141"/>
            <a:ext cx="2400769" cy="10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6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Goals: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382000" cy="15239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Arizona Space Grant Consortium provides funding, facility, and mentors to the NASA Space Grant Robotics team</a:t>
            </a:r>
          </a:p>
          <a:p>
            <a:pPr algn="r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4" t="6666" r="18108"/>
          <a:stretch/>
        </p:blipFill>
        <p:spPr>
          <a:xfrm>
            <a:off x="762000" y="2743200"/>
            <a:ext cx="2209800" cy="32856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52800" y="3352800"/>
            <a:ext cx="5334000" cy="3190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Student </a:t>
            </a:r>
            <a:r>
              <a:rPr lang="en-US" b="1" dirty="0" smtClean="0"/>
              <a:t>opportunities</a:t>
            </a:r>
            <a:r>
              <a:rPr lang="en-US" dirty="0" smtClean="0"/>
              <a:t>: </a:t>
            </a:r>
          </a:p>
          <a:p>
            <a:pPr marL="0" indent="0">
              <a:buFont typeface="Wingdings 2"/>
              <a:buNone/>
            </a:pPr>
            <a:r>
              <a:rPr lang="en-US" dirty="0" smtClean="0"/>
              <a:t>Space Grant internships</a:t>
            </a:r>
          </a:p>
          <a:p>
            <a:pPr lvl="1"/>
            <a:r>
              <a:rPr lang="en-US" dirty="0" smtClean="0"/>
              <a:t>Hands on experience </a:t>
            </a:r>
          </a:p>
          <a:p>
            <a:pPr lvl="1"/>
            <a:r>
              <a:rPr lang="en-US" dirty="0" smtClean="0"/>
              <a:t>Work with experts in the field</a:t>
            </a:r>
          </a:p>
          <a:p>
            <a:pPr lvl="1"/>
            <a:r>
              <a:rPr lang="en-US" dirty="0" smtClean="0"/>
              <a:t>Leadership role and team work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5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science.ksc.nasa.gov/images/FIRST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3" r="9045"/>
          <a:stretch/>
        </p:blipFill>
        <p:spPr bwMode="auto">
          <a:xfrm>
            <a:off x="289609" y="3733800"/>
            <a:ext cx="230119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Goals: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Mentor FIRST Robotic teams</a:t>
            </a:r>
          </a:p>
          <a:p>
            <a:pPr lvl="1"/>
            <a:r>
              <a:rPr lang="en-US" dirty="0" smtClean="0"/>
              <a:t>High school robotic teams to build at 150lb robot in 6 weeks to compete!</a:t>
            </a:r>
          </a:p>
          <a:p>
            <a:pPr lvl="1"/>
            <a:r>
              <a:rPr lang="en-US" dirty="0" smtClean="0"/>
              <a:t>2012 FIRST game: Robot Rumble!</a:t>
            </a:r>
            <a:endParaRPr lang="en-US" dirty="0"/>
          </a:p>
        </p:txBody>
      </p:sp>
      <p:pic>
        <p:nvPicPr>
          <p:cNvPr id="1030" name="Picture 6" descr="http://lh4.ggpht.com/-rItIDN71uTc/TYlQ9FZyq7I/AAAAAAAAHAY/uQ831G1wnO4/s800/IMG_1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37338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Emily\Pictures\Pictures!\NASGR 2011_2012\2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686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4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What’s in an </a:t>
            </a:r>
            <a:r>
              <a:rPr lang="en-US" dirty="0"/>
              <a:t>u</a:t>
            </a:r>
            <a:r>
              <a:rPr lang="en-US" dirty="0" smtClean="0"/>
              <a:t>nderwater robot?</a:t>
            </a:r>
          </a:p>
          <a:p>
            <a:pPr lvl="1"/>
            <a:endParaRPr lang="en-US" dirty="0"/>
          </a:p>
        </p:txBody>
      </p:sp>
      <p:pic>
        <p:nvPicPr>
          <p:cNvPr id="2053" name="Picture 5" descr="http://www.blogcdn.com/www.engadget.com/media/2007/09/9-3-07-rov_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4629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76800" y="2404629"/>
            <a:ext cx="3867150" cy="290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55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Space Grant Robotics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6999" y="4876800"/>
            <a:ext cx="9144000" cy="15240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2009 team led by Mike Veto competed in the NURC and MATE  competition with Aquabot and  ROV-Is-A-Box.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We placed 2</a:t>
            </a:r>
            <a:r>
              <a:rPr lang="en-US" baseline="30000" dirty="0" smtClean="0"/>
              <a:t>nd</a:t>
            </a:r>
            <a:r>
              <a:rPr lang="en-US" dirty="0" smtClean="0"/>
              <a:t> at NURC and 6</a:t>
            </a:r>
            <a:r>
              <a:rPr lang="en-US" baseline="30000" dirty="0" smtClean="0"/>
              <a:t>th</a:t>
            </a:r>
            <a:r>
              <a:rPr lang="en-US" dirty="0" smtClean="0"/>
              <a:t> at MATE and won the Aloha award</a:t>
            </a:r>
            <a:endParaRPr lang="en-US" dirty="0"/>
          </a:p>
        </p:txBody>
      </p:sp>
      <p:pic>
        <p:nvPicPr>
          <p:cNvPr id="3076" name="Picture 4" descr="http://robotics.mars.asu.edu/sites/default/files/IMG_0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9" y="1600200"/>
            <a:ext cx="40639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r="4746"/>
          <a:stretch/>
        </p:blipFill>
        <p:spPr bwMode="auto">
          <a:xfrm>
            <a:off x="438150" y="1600200"/>
            <a:ext cx="39433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1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Space Grant Robotics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52734" y="1600200"/>
            <a:ext cx="4081666" cy="23622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Led by Mike Veto, the team competed with Aqua-Devil in the 2010  NURC (taking 2</a:t>
            </a:r>
            <a:r>
              <a:rPr lang="en-US" baseline="30000" dirty="0" smtClean="0"/>
              <a:t>nd</a:t>
            </a:r>
            <a:r>
              <a:rPr lang="en-US" dirty="0" smtClean="0"/>
              <a:t> ) and MATE competition </a:t>
            </a:r>
            <a:endParaRPr lang="en-US" dirty="0"/>
          </a:p>
        </p:txBody>
      </p:sp>
      <p:pic>
        <p:nvPicPr>
          <p:cNvPr id="5124" name="Picture 4" descr="slideshow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886200"/>
            <a:ext cx="774879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quaDevil 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8253"/>
            <a:ext cx="3819525" cy="248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4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NASA Space Grant Robotics 2011</a:t>
            </a:r>
            <a:endParaRPr lang="en-US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clrChange>
              <a:clrFrom>
                <a:srgbClr val="C7C7C7"/>
              </a:clrFrom>
              <a:clrTo>
                <a:srgbClr val="C7C7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6352" r="17222" b="26416"/>
          <a:stretch/>
        </p:blipFill>
        <p:spPr>
          <a:xfrm>
            <a:off x="4724400" y="1143000"/>
            <a:ext cx="4279485" cy="2049648"/>
          </a:xfr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38200" y="5410200"/>
            <a:ext cx="6781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Led by Emily McBryan GUASS competed in NURC and MATE in 2011 placing 2</a:t>
            </a:r>
            <a:r>
              <a:rPr lang="en-US" sz="2800" baseline="30000" dirty="0" smtClean="0">
                <a:solidFill>
                  <a:schemeClr val="bg1"/>
                </a:solidFill>
              </a:rPr>
              <a:t>nd</a:t>
            </a:r>
            <a:r>
              <a:rPr lang="en-US" sz="2800" dirty="0" smtClean="0">
                <a:solidFill>
                  <a:schemeClr val="bg1"/>
                </a:solidFill>
              </a:rPr>
              <a:t> at NURC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02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383</TotalTime>
  <Words>566</Words>
  <Application>Microsoft Office PowerPoint</Application>
  <PresentationFormat>On-screen Show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NASA Space Grant Robotics </vt:lpstr>
      <vt:lpstr>Goals</vt:lpstr>
      <vt:lpstr>Achieving Goals: Experience</vt:lpstr>
      <vt:lpstr>Achieving Goals: Opportunity</vt:lpstr>
      <vt:lpstr>Achieving Goals: Outreach</vt:lpstr>
      <vt:lpstr>Brief History</vt:lpstr>
      <vt:lpstr>NASA Space Grant Robotics 2009</vt:lpstr>
      <vt:lpstr>NASA Space Grant Robotics 2010</vt:lpstr>
      <vt:lpstr>NASA Space Grant Robotics 2011</vt:lpstr>
      <vt:lpstr>NASA Space Grant 2012</vt:lpstr>
      <vt:lpstr>2012 Challenges!</vt:lpstr>
      <vt:lpstr>NURC 2012</vt:lpstr>
      <vt:lpstr>MATE 2012</vt:lpstr>
      <vt:lpstr>AUVSI 2012</vt:lpstr>
      <vt:lpstr>Autonomous Tasks:</vt:lpstr>
      <vt:lpstr>Sneak Peak of 2012 Robot!</vt:lpstr>
      <vt:lpstr>Robotics and Space Grant</vt:lpstr>
      <vt:lpstr>How our lives have been changed due to the Space Grant and due to robotics</vt:lpstr>
      <vt:lpstr>How our lives have been changed due to the Space Grant and due to robotics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Administrator</cp:lastModifiedBy>
  <cp:revision>37</cp:revision>
  <dcterms:created xsi:type="dcterms:W3CDTF">2012-03-03T17:58:36Z</dcterms:created>
  <dcterms:modified xsi:type="dcterms:W3CDTF">2012-04-20T17:28:01Z</dcterms:modified>
</cp:coreProperties>
</file>